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1"/>
  </p:notesMasterIdLst>
  <p:sldIdLst>
    <p:sldId id="256" r:id="rId2"/>
    <p:sldId id="323" r:id="rId3"/>
    <p:sldId id="308" r:id="rId4"/>
    <p:sldId id="312" r:id="rId5"/>
    <p:sldId id="313" r:id="rId6"/>
    <p:sldId id="320" r:id="rId7"/>
    <p:sldId id="258" r:id="rId8"/>
    <p:sldId id="321" r:id="rId9"/>
    <p:sldId id="322" r:id="rId10"/>
    <p:sldId id="261" r:id="rId11"/>
    <p:sldId id="262" r:id="rId12"/>
    <p:sldId id="314" r:id="rId13"/>
    <p:sldId id="264" r:id="rId14"/>
    <p:sldId id="265" r:id="rId15"/>
    <p:sldId id="315" r:id="rId16"/>
    <p:sldId id="297" r:id="rId17"/>
    <p:sldId id="299" r:id="rId18"/>
    <p:sldId id="300" r:id="rId19"/>
    <p:sldId id="301" r:id="rId20"/>
    <p:sldId id="302" r:id="rId21"/>
    <p:sldId id="304" r:id="rId22"/>
    <p:sldId id="316" r:id="rId23"/>
    <p:sldId id="317" r:id="rId24"/>
    <p:sldId id="318" r:id="rId25"/>
    <p:sldId id="266" r:id="rId26"/>
    <p:sldId id="267" r:id="rId27"/>
    <p:sldId id="268" r:id="rId28"/>
    <p:sldId id="269" r:id="rId29"/>
    <p:sldId id="270" r:id="rId30"/>
    <p:sldId id="271" r:id="rId31"/>
    <p:sldId id="279" r:id="rId32"/>
    <p:sldId id="282" r:id="rId33"/>
    <p:sldId id="274" r:id="rId34"/>
    <p:sldId id="275" r:id="rId35"/>
    <p:sldId id="319" r:id="rId36"/>
    <p:sldId id="277" r:id="rId37"/>
    <p:sldId id="278" r:id="rId38"/>
    <p:sldId id="283" r:id="rId39"/>
    <p:sldId id="32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542AB851-8BDE-4705-A0BE-2B6A7E87612A}" type="datetimeFigureOut">
              <a:rPr lang="he-IL" smtClean="0"/>
              <a:pPr/>
              <a:t>ל'/סיון/תשע"ו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2ED06737-B0F2-4845-A7A3-1D88A87708ED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7/6/2016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0D4834D-40E1-4E83-BC1C-6A4C5211D3E5}" type="datetime1">
              <a:rPr lang="en-US" smtClean="0"/>
              <a:pPr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8718505" cy="1524000"/>
          </a:xfrm>
        </p:spPr>
        <p:txBody>
          <a:bodyPr>
            <a:noAutofit/>
          </a:bodyPr>
          <a:lstStyle/>
          <a:p>
            <a:r>
              <a:rPr lang="he-IL" sz="6000" dirty="0">
                <a:latin typeface="טרשים" pitchFamily="50" charset="-79"/>
                <a:cs typeface="טרשים" pitchFamily="50" charset="-79"/>
              </a:rPr>
              <a:t>אבולוציה </a:t>
            </a: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ומוטציה</a:t>
            </a:r>
            <a:br>
              <a:rPr lang="he-IL" sz="6000" dirty="0" smtClean="0">
                <a:latin typeface="טרשים" pitchFamily="50" charset="-79"/>
                <a:cs typeface="טרשים" pitchFamily="50" charset="-79"/>
              </a:rPr>
            </a:b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בעתות </a:t>
            </a:r>
            <a:r>
              <a:rPr lang="he-IL" sz="6000" dirty="0">
                <a:latin typeface="טרשים" pitchFamily="50" charset="-79"/>
                <a:cs typeface="טרשים" pitchFamily="50" charset="-79"/>
              </a:rPr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8763000" cy="1752600"/>
          </a:xfrm>
        </p:spPr>
        <p:txBody>
          <a:bodyPr>
            <a:normAutofit/>
          </a:bodyPr>
          <a:lstStyle/>
          <a:p>
            <a:r>
              <a:rPr lang="he-IL" dirty="0">
                <a:cs typeface="הלל" pitchFamily="50" charset="-79"/>
              </a:rPr>
              <a:t>יואב </a:t>
            </a:r>
            <a:r>
              <a:rPr lang="he-IL" dirty="0" smtClean="0">
                <a:cs typeface="הלל" pitchFamily="50" charset="-79"/>
              </a:rPr>
              <a:t>רם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כנס מחזורים</a:t>
            </a:r>
          </a:p>
          <a:p>
            <a:r>
              <a:rPr lang="he-IL" dirty="0" smtClean="0">
                <a:cs typeface="הלל" pitchFamily="50" charset="-79"/>
              </a:rPr>
              <a:t>7 יולי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4741" y="43434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34141" y="6412468"/>
            <a:ext cx="420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thub-octicons" panose="02000503000000000000" pitchFamily="2" charset="0"/>
              </a:rPr>
              <a:t>A </a:t>
            </a:r>
            <a:r>
              <a:rPr lang="en-GB" dirty="0" smtClean="0">
                <a:latin typeface="Open Sans" panose="020B0606030504020204" pitchFamily="34" charset="0"/>
              </a:rPr>
              <a:t>github.com/</a:t>
            </a:r>
            <a:r>
              <a:rPr lang="en-GB" dirty="0" err="1" smtClean="0">
                <a:latin typeface="Open Sans" panose="020B0606030504020204" pitchFamily="34" charset="0"/>
              </a:rPr>
              <a:t>yoavram</a:t>
            </a:r>
            <a:r>
              <a:rPr lang="en-GB" dirty="0" smtClean="0">
                <a:latin typeface="Open Sans" panose="020B0606030504020204" pitchFamily="34" charset="0"/>
              </a:rPr>
              <a:t>/Reunion2016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מוטציה: חיפושיות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>
                <a:cs typeface="הלל" pitchFamily="50" charset="-79"/>
              </a:rPr>
              <a:t>10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419600"/>
            <a:ext cx="2288818" cy="22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מוטציה: אנמיה חרמשית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מוטציה נקודתית בגן לחלבון ההמוגלובין</a:t>
            </a:r>
          </a:p>
          <a:p>
            <a:r>
              <a:rPr lang="he-IL" dirty="0">
                <a:cs typeface="הלל" pitchFamily="50" charset="-79"/>
              </a:rPr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הלל" pitchFamily="50" charset="-79"/>
                <a:cs typeface="הלל" pitchFamily="50" charset="-79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>
                <a:cs typeface="הלל" pitchFamily="50" charset="-79"/>
              </a:rPr>
              <a:t> </a:t>
            </a:r>
            <a:r>
              <a:rPr lang="he-IL" dirty="0" smtClean="0">
                <a:cs typeface="הלל" pitchFamily="50" charset="-79"/>
              </a:rPr>
              <a:t>ב-</a:t>
            </a:r>
            <a:r>
              <a:rPr lang="en-US" i="1" dirty="0" err="1" smtClean="0"/>
              <a:t>valine</a:t>
            </a:r>
            <a:endParaRPr lang="he-IL" i="1" dirty="0" smtClean="0">
              <a:cs typeface="הלל" pitchFamily="50" charset="-79"/>
            </a:endParaRPr>
          </a:p>
          <a:p>
            <a:r>
              <a:rPr lang="he-IL" dirty="0" smtClean="0">
                <a:solidFill>
                  <a:srgbClr val="FF0000"/>
                </a:solidFill>
                <a:cs typeface="הלל" pitchFamily="50" charset="-79"/>
              </a:rPr>
              <a:t>המוגלובין תקין באדום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solidFill>
                  <a:schemeClr val="accent6"/>
                </a:solidFill>
                <a:cs typeface="הלל" pitchFamily="50" charset="-79"/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988" y="274638"/>
            <a:ext cx="3573811" cy="2011362"/>
          </a:xfrm>
        </p:spPr>
        <p:txBody>
          <a:bodyPr>
            <a:normAutofit/>
          </a:bodyPr>
          <a:lstStyle/>
          <a:p>
            <a:r>
              <a:rPr lang="he-IL" dirty="0">
                <a:cs typeface="טרשים" pitchFamily="50" charset="-79"/>
              </a:rPr>
              <a:t>הטוב </a:t>
            </a:r>
            <a:r>
              <a:rPr lang="he-IL" dirty="0" smtClean="0">
                <a:cs typeface="טרשים" pitchFamily="50" charset="-79"/>
              </a:rPr>
              <a:t>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60589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latin typeface="Open Sans" panose="020B0606030504020204" pitchFamily="34" charset="0"/>
                  <a:cs typeface="הלל" pitchFamily="50" charset="-79"/>
                </a:rPr>
                <a:t>כשירות ביחס לפרט ללא מוטציות </a:t>
              </a:r>
            </a:p>
            <a:p>
              <a:pPr algn="ctr" rtl="1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>
                  <a:latin typeface="Open Sans" panose="020B0606030504020204" pitchFamily="34" charset="0"/>
                  <a:cs typeface="הלל" pitchFamily="50" charset="-79"/>
                </a:rPr>
                <a:t>שכיחות</a:t>
              </a:r>
              <a:endParaRPr lang="he-IL" sz="1600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</a:t>
            </a:r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ב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וירוס </a:t>
            </a:r>
            <a:r>
              <a:rPr lang="en-US" sz="2400" b="1" dirty="0">
                <a:latin typeface="Open Sans" panose="020B0606030504020204" pitchFamily="34" charset="0"/>
              </a:rPr>
              <a:t>VSV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192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ב</a:t>
            </a:r>
            <a:r>
              <a:rPr lang="he-IL" sz="2400" b="1" dirty="0" smtClean="0">
                <a:latin typeface="Open Sans" panose="020B0606030504020204" pitchFamily="34" charset="0"/>
                <a:cs typeface="הלל" pitchFamily="50" charset="-79"/>
              </a:rPr>
              <a:t>שמר האפייה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שכיחות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57150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כשירות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059" y="-76200"/>
            <a:ext cx="9542059" cy="73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אבולוציה בסביבה קבועה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בסביבה קבועה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אין שינוי בכיוון הפעולה של הברירה הטבעית</a:t>
            </a:r>
          </a:p>
          <a:p>
            <a:r>
              <a:rPr lang="he-IL" dirty="0" smtClean="0">
                <a:cs typeface="הלל" pitchFamily="50" charset="-79"/>
              </a:rPr>
              <a:t>שיווי משקל בין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ברירה טבעית</a:t>
            </a:r>
            <a:r>
              <a:rPr lang="he-IL" dirty="0" smtClean="0">
                <a:cs typeface="הלל" pitchFamily="50" charset="-79"/>
              </a:rPr>
              <a:t> ו</a:t>
            </a:r>
            <a:r>
              <a:rPr lang="he-IL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</a:p>
          <a:p>
            <a:pPr marL="0" indent="0">
              <a:buNone/>
            </a:pPr>
            <a:endParaRPr lang="he-IL" dirty="0" smtClean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מודל מתמטי פשוט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>
                    <a:cs typeface="הלל" pitchFamily="50" charset="-79"/>
                  </a:rPr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>
                    <a:cs typeface="הלל" pitchFamily="50" charset="-79"/>
                  </a:rPr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בעל כשירות גבוהה יותר מהאלל המוטנט </a:t>
                </a:r>
                <a:r>
                  <a:rPr lang="en-US" dirty="0" smtClean="0"/>
                  <a:t>B</a:t>
                </a:r>
                <a:endParaRPr lang="en-US" dirty="0">
                  <a:cs typeface="הלל" pitchFamily="50" charset="-79"/>
                </a:endParaRPr>
              </a:p>
              <a:p>
                <a:r>
                  <a:rPr lang="he-IL" dirty="0" smtClean="0">
                    <a:cs typeface="הלל" pitchFamily="50" charset="-79"/>
                  </a:rPr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he-IL" dirty="0" smtClean="0">
                    <a:cs typeface="הלל" pitchFamily="50" charset="-79"/>
                  </a:rPr>
                  <a:t> - מדור לדור:</a:t>
                </a:r>
              </a:p>
              <a:p>
                <a:pPr marL="0" indent="0">
                  <a:buNone/>
                </a:pPr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@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1617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מציאת 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שיווי משקל הוא מצב בו </a:t>
                </a:r>
                <a:r>
                  <a:rPr lang="he-IL" b="1" dirty="0" smtClean="0">
                    <a:cs typeface="הלל" pitchFamily="50" charset="-79"/>
                  </a:rPr>
                  <a:t>אין שינוי מדור לדור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b="0" dirty="0" smtClean="0">
                    <a:cs typeface="הלל" pitchFamily="50" charset="-79"/>
                  </a:rPr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l="-1034"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כשירות ממוצעת בשיווי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>
                    <a:solidFill>
                      <a:schemeClr val="tx2"/>
                    </a:solidFill>
                    <a:cs typeface="הלל" pitchFamily="50" charset="-79"/>
                  </a:rPr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כלומר קצב מוטציה גבוה מוביל לכשירות נמוכה...</a:t>
                </a:r>
                <a:endParaRPr lang="he-IL" dirty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370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מי אני?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he-IL" b="1" dirty="0" smtClean="0">
                <a:cs typeface="הלל" pitchFamily="50" charset="-79"/>
              </a:rPr>
              <a:t>יואב רם</a:t>
            </a:r>
            <a:r>
              <a:rPr lang="he-IL" dirty="0" smtClean="0">
                <a:cs typeface="הלל" pitchFamily="50" charset="-79"/>
              </a:rPr>
              <a:t>, אוגוסט 2002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הייתי כמעט בכל הצוותים... 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מפקד קורס מאי 2005</a:t>
            </a:r>
          </a:p>
          <a:p>
            <a:r>
              <a:rPr lang="he-IL" dirty="0">
                <a:cs typeface="הלל" pitchFamily="50" charset="-79"/>
              </a:rPr>
              <a:t>אב לשלושה, מתגורר בפרדס חנה</a:t>
            </a:r>
            <a:endParaRPr lang="en-US" dirty="0"/>
          </a:p>
          <a:p>
            <a:pPr algn="r"/>
            <a:r>
              <a:rPr lang="he-IL" b="1" dirty="0" smtClean="0">
                <a:cs typeface="הלל" pitchFamily="50" charset="-79"/>
              </a:rPr>
              <a:t>תואר ראשון </a:t>
            </a:r>
            <a:r>
              <a:rPr lang="he-IL" dirty="0" smtClean="0">
                <a:cs typeface="הלל" pitchFamily="50" charset="-79"/>
              </a:rPr>
              <a:t>ביולוגיה ומתמטיקה אונ' ת"א 2010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דוקטורט </a:t>
            </a:r>
            <a:r>
              <a:rPr lang="he-IL" dirty="0" smtClean="0">
                <a:cs typeface="הלל" pitchFamily="50" charset="-79"/>
              </a:rPr>
              <a:t>בביולוגיה תיאורטית וחישובית 2016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הוראה</a:t>
            </a:r>
            <a:r>
              <a:rPr lang="he-IL" dirty="0" smtClean="0">
                <a:cs typeface="הלל" pitchFamily="50" charset="-79"/>
              </a:rPr>
              <a:t>: תכנות בפייטון, מדעי המחשב,  אבולוציה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בקרוב:</a:t>
            </a:r>
            <a:r>
              <a:rPr lang="en-US" dirty="0" smtClean="0"/>
              <a:t> </a:t>
            </a:r>
            <a:r>
              <a:rPr lang="he-IL" b="1" dirty="0" smtClean="0">
                <a:cs typeface="הלל" pitchFamily="50" charset="-79"/>
              </a:rPr>
              <a:t>פוסטדוק </a:t>
            </a:r>
            <a:r>
              <a:rPr lang="he-IL" dirty="0" smtClean="0">
                <a:cs typeface="הלל" pitchFamily="50" charset="-79"/>
              </a:rPr>
              <a:t>בסטנפורד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הדרכות פייטון </a:t>
            </a:r>
            <a:r>
              <a:rPr lang="he-IL" dirty="0" smtClean="0">
                <a:cs typeface="הלל" pitchFamily="50" charset="-79"/>
              </a:rPr>
              <a:t>מדעי למהנדסים, אלגוריתמאים וכולם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2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28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שיווי משקל בין מוטציה לברירה הטבעית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תוצאות </a:t>
            </a:r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של 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סימולציות</a:t>
            </a:r>
            <a:endParaRPr lang="he-IL" b="1" dirty="0">
              <a:solidFill>
                <a:schemeClr val="tx2"/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קצב המוטציה בסביבות קבועות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"הכשירות הממוצעת באוכלוסיה שווה להסתברות שמוטציות אינן מתרחשות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"</a:t>
            </a:r>
          </a:p>
          <a:p>
            <a:pPr marL="0" indent="0">
              <a:buNone/>
            </a:pPr>
            <a:endParaRPr lang="he-IL" b="1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הברירה הטבעית תוריד את קצב המוטציה </a:t>
            </a:r>
          </a:p>
          <a:p>
            <a:r>
              <a:rPr lang="he-IL" dirty="0" smtClean="0">
                <a:cs typeface="הלל" pitchFamily="50" charset="-79"/>
              </a:rPr>
              <a:t>קצב המוטציה יתייצב על הרף התחתון שלו מבחינה פיזיולוגית / פיזיקלית (קימורה, 1967)</a:t>
            </a:r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בסביבה משתנה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בסביבות משתנות יש יתרון למי שיכול לעבור התאמה (אדפטציה) מהירה</a:t>
            </a:r>
          </a:p>
          <a:p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9416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אתגרים לחיידקים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חיידק האנטרקס מותקף ע"י מערכת החיסון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וירוסים </a:t>
              </a:r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קצב מוטציה גבוה מאפשר התאמה מהירה יותר לאתגרים סביבתיים</a:t>
            </a:r>
          </a:p>
          <a:p>
            <a:r>
              <a:rPr lang="he-IL" dirty="0" smtClean="0">
                <a:cs typeface="הלל" pitchFamily="50" charset="-79"/>
              </a:rPr>
              <a:t>לראשון שמשיג את המוטציה הנכונה יש את הסיכוי הטוב ביותר להשתלט על האוכלוסיה</a:t>
            </a: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שונות בקצב המוטציה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>
                <a:cs typeface="הלל" pitchFamily="50" charset="-79"/>
              </a:rPr>
              <a:t>הקצבים מתוארים במספר המוטציות הממוצע לדור שניתן למדוד</a:t>
            </a:r>
            <a:endParaRPr lang="he-IL" sz="2000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25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זבובים: 0.455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Keightley</a:t>
            </a:r>
            <a:r>
              <a:rPr lang="en-US" sz="2000" dirty="0" smtClean="0">
                <a:latin typeface="Open Sans" panose="020B0606030504020204" pitchFamily="34" charset="0"/>
              </a:rPr>
              <a:t> et al. 2009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חיידקים: 0.0004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Wielgoss</a:t>
            </a:r>
            <a:r>
              <a:rPr lang="en-US" sz="2000" dirty="0" smtClean="0">
                <a:latin typeface="Open Sans" panose="020B0606030504020204" pitchFamily="34" charset="0"/>
              </a:rPr>
              <a:t> 2011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בני אדם: 41</a:t>
            </a: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Lynch PNAS 2010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514600"/>
            <a:ext cx="5624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המוטציה ב-69 אוכלוסיות טבעיות של חיידקי אי קולי</a:t>
            </a:r>
          </a:p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Open Sans" panose="020B0606030504020204" pitchFamily="34" charset="0"/>
              </a:rPr>
              <a:t>Matic</a:t>
            </a:r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 et al. 1997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  <a:cs typeface="הלל" pitchFamily="50" charset="-79"/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27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Lynch 2011</a:t>
            </a:r>
            <a:endParaRPr lang="en-US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חיידקים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שמרים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27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>
                <a:cs typeface="הלל" pitchFamily="50" charset="-79"/>
              </a:rPr>
              <a:t>באי קולי:</a:t>
            </a:r>
          </a:p>
          <a:p>
            <a:pPr marL="0" indent="0" algn="r">
              <a:buNone/>
            </a:pPr>
            <a:r>
              <a:rPr lang="he-IL" dirty="0" smtClean="0">
                <a:cs typeface="הלל" pitchFamily="50" charset="-79"/>
              </a:rPr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>
                <a:cs typeface="הלל" pitchFamily="50" charset="-79"/>
              </a:rPr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28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latin typeface="Open Sans" panose="020B0606030504020204" pitchFamily="34" charset="0"/>
              </a:rPr>
              <a:t>Rosenberg et al. 2012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28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>
                <a:latin typeface="Open Sans" panose="020B0606030504020204" pitchFamily="34" charset="0"/>
                <a:cs typeface="טרשים" pitchFamily="50" charset="-79"/>
              </a:rPr>
              <a:t>עדויות</a:t>
            </a:r>
            <a:endParaRPr lang="he-IL" sz="4000" spc="-100" dirty="0">
              <a:solidFill>
                <a:schemeClr val="tx2"/>
              </a:solidFill>
              <a:latin typeface="Open Sans" panose="020B0606030504020204" pitchFamily="34" charset="0"/>
              <a:cs typeface="טרשים" pitchFamily="50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82" y="2763416"/>
            <a:ext cx="2253464" cy="1656184"/>
            <a:chOff x="60882" y="2622253"/>
            <a:chExt cx="2253464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882" y="3909105"/>
              <a:ext cx="1386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בצילוס</a:t>
              </a:r>
              <a:endParaRPr lang="he-IL" i="1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160000" cy="1752600"/>
            <a:chOff x="154346" y="4495800"/>
            <a:chExt cx="2160000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תסיסנית </a:t>
              </a:r>
              <a:r>
                <a:rPr lang="he-IL" i="1" dirty="0">
                  <a:latin typeface="Open Sans" panose="020B0606030504020204" pitchFamily="34" charset="0"/>
                  <a:cs typeface="הלל" pitchFamily="50" charset="-79"/>
                </a:rPr>
                <a:t>המחקר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נמטודה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378416" y="5955268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חיידק השחפת</a:t>
              </a:r>
              <a:endParaRPr lang="he-IL" dirty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590832" cy="2017892"/>
            <a:chOff x="6477000" y="2641545"/>
            <a:chExt cx="2590832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03353" y="4838700"/>
            <a:ext cx="2221497" cy="1674933"/>
            <a:chOff x="-2407593" y="3052406"/>
            <a:chExt cx="2221497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407593" y="4358007"/>
              <a:ext cx="1669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הליסטריה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29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23"/>
    </mc:Choice>
    <mc:Fallback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ביולוגיה ומתמטיקה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6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hlinkClick r:id="rId3"/>
              </a:rPr>
              <a:t>xkcd.com/435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האבולוציה של 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השערת האפס: </a:t>
            </a:r>
            <a:r>
              <a:rPr lang="he-IL" sz="2800" dirty="0" smtClean="0">
                <a:cs typeface="הלל" pitchFamily="50" charset="-79"/>
              </a:rPr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>
                <a:cs typeface="הלל" pitchFamily="50" charset="-79"/>
              </a:rPr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30</a:t>
            </a:fld>
            <a:endParaRPr lang="he-IL" dirty="0">
              <a:cs typeface="הלל" pitchFamily="50" charset="-79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ההשערה האדפיטיבית</a:t>
            </a:r>
            <a:r>
              <a:rPr lang="en-US" sz="2800" dirty="0" smtClean="0">
                <a:latin typeface="Open Sans" panose="020B0606030504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מוטציה מושרית עקה מתפתחת כי היא מאפשר לפרטים ואוכלוסיות להתאים במהירות לסביבות חדשות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3957935"/>
            <a:ext cx="11711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אי קולי</a:t>
            </a:r>
            <a:endParaRPr lang="he-IL" sz="2400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	סביבות קבועות – מודל מתמטי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>
                  <a:cs typeface="הלל" pitchFamily="50" charset="-79"/>
                </a:endParaRPr>
              </a:p>
              <a:p>
                <a:pPr marL="0" indent="0" algn="ctr">
                  <a:buNone/>
                </a:pPr>
                <a:r>
                  <a:rPr lang="he-IL" sz="3600" b="1" dirty="0" smtClean="0">
                    <a:solidFill>
                      <a:schemeClr val="tx2"/>
                    </a:solidFill>
                    <a:cs typeface="הלל" pitchFamily="50" charset="-79"/>
                  </a:rPr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>
                  <a:solidFill>
                    <a:schemeClr val="tx2"/>
                  </a:solidFill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קבוע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מושרה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עם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ללא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Cambia </a:t>
            </a:r>
            <a:r>
              <a:rPr lang="en-US" b="1" dirty="0" err="1" smtClean="0"/>
              <a:t>todo</a:t>
            </a:r>
            <a:r>
              <a:rPr lang="en-US" b="1" dirty="0" smtClean="0"/>
              <a:t> cambia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מרסדס סוסה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1935-2009, זמרת ארגנטינאית 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המלכה האדומה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מתוך "מבעד למראה ומה אליס מצאה שם" / לואיס קרול, 1871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משתנות - סימולציות מחשב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>
                <a:latin typeface="Open Sans" panose="020B0606030504020204" pitchFamily="34" charset="0"/>
                <a:cs typeface="טרשים" pitchFamily="50" charset="-79"/>
              </a:rPr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0.05</a:t>
            </a:r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שכיחות מוטציה מושרת עקה</a:t>
            </a:r>
            <a:endParaRPr lang="en-US" b="1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נצחונות</a:t>
            </a:r>
            <a:endParaRPr lang="en-US" sz="28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  <a:latin typeface="Open Sans" panose="020B0606030504020204" pitchFamily="34" charset="0"/>
                <a:cs typeface="הלל" pitchFamily="50" charset="-79"/>
              </a:rPr>
              <a:t>הפסדים</a:t>
            </a:r>
            <a:endParaRPr lang="en-US" sz="2800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דורות</a:t>
            </a:r>
            <a:endParaRPr lang="en-US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09"/>
    </mc:Choice>
    <mc:Fallback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סיכום:</a:t>
            </a:r>
            <a:r>
              <a:rPr lang="en-US" dirty="0" smtClean="0"/>
              <a:t> </a:t>
            </a:r>
            <a:r>
              <a:rPr lang="he-IL" dirty="0" smtClean="0">
                <a:cs typeface="טרשים" pitchFamily="50" charset="-79"/>
              </a:rPr>
              <a:t>הגורמים האבולוציוניים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>
                <a:cs typeface="הלל" pitchFamily="50" charset="-79"/>
              </a:rPr>
              <a:t>קצב </a:t>
            </a:r>
            <a:r>
              <a:rPr lang="he-IL" b="1" dirty="0" smtClean="0">
                <a:solidFill>
                  <a:srgbClr val="92D050"/>
                </a:solidFill>
                <a:cs typeface="הלל" pitchFamily="50" charset="-79"/>
              </a:rPr>
              <a:t>מוטציה</a:t>
            </a:r>
            <a:r>
              <a:rPr lang="he-IL" dirty="0" smtClean="0">
                <a:cs typeface="הלל" pitchFamily="50" charset="-79"/>
              </a:rPr>
              <a:t> מושרה עקה </a:t>
            </a:r>
            <a:r>
              <a:rPr lang="he-IL" b="1" dirty="0" smtClean="0">
                <a:cs typeface="הלל" pitchFamily="50" charset="-79"/>
              </a:rPr>
              <a:t>מועדף</a:t>
            </a:r>
            <a:r>
              <a:rPr lang="he-IL" dirty="0" smtClean="0">
                <a:cs typeface="הלל" pitchFamily="50" charset="-79"/>
              </a:rPr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הברירה הטבעית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גם בסביבות קבועות וגם בסביבות משתנות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בגלל ההשפעה על ה</a:t>
            </a:r>
            <a:r>
              <a:rPr lang="he-IL" b="1" dirty="0" smtClean="0">
                <a:cs typeface="הלל" pitchFamily="50" charset="-79"/>
              </a:rPr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  <a:cs typeface="הלל" pitchFamily="50" charset="-79"/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  <a:cs typeface="הלל" pitchFamily="50" charset="-79"/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056"/>
            <a:ext cx="7173416" cy="20581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sz="7200" b="1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תודה!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buNone/>
            </a:pP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מצגת: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 </a:t>
            </a:r>
          </a:p>
          <a:p>
            <a:pPr marL="0" indent="0" algn="l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/Reunion2016</a:t>
            </a:r>
            <a:endParaRPr lang="he-IL" sz="7200" b="1" dirty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39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  <a:cs typeface="הלל" pitchFamily="50" charset="-79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  <a:cs typeface="הלל" pitchFamily="50" charset="-79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31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>
                <a:cs typeface="טרשים" pitchFamily="50" charset="-79"/>
              </a:rPr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cs typeface="הלל" pitchFamily="50" charset="-79"/>
              </a:rPr>
              <a:t>אבולוציה מתמטית, חישובית ותיאורטית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ההסתברות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המשחקים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דינאמיות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סטוכסטיות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סימולציות מחשב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סטטיסטיקה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6131" y="6488668"/>
            <a:ext cx="1245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xkcd.com/55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>
                <a:cs typeface="טרשים" pitchFamily="50" charset="-79"/>
              </a:rPr>
              <a:t>אבולוציה </a:t>
            </a:r>
            <a:br>
              <a:rPr lang="he-IL" dirty="0" smtClean="0">
                <a:cs typeface="טרשים" pitchFamily="50" charset="-79"/>
              </a:rPr>
            </a:br>
            <a:r>
              <a:rPr lang="he-IL" sz="3100" dirty="0" smtClean="0">
                <a:cs typeface="טרשים" pitchFamily="50" charset="-79"/>
              </a:rPr>
              <a:t>ע"פ גנטיקה של אוכלוסיות</a:t>
            </a:r>
            <a:endParaRPr lang="he-IL" sz="3100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שינוי בשכיחות תכונות שעוברות בהורשה בתהליך רב-דורי</a:t>
            </a:r>
          </a:p>
          <a:p>
            <a:r>
              <a:rPr lang="he-IL" dirty="0" smtClean="0">
                <a:cs typeface="הלל" pitchFamily="50" charset="-79"/>
              </a:rPr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  <a:cs typeface="הלל" pitchFamily="50" charset="-79"/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>
              <a:cs typeface="הלל" pitchFamily="50" charset="-79"/>
            </a:endParaRPr>
          </a:p>
          <a:p>
            <a:pPr lvl="1"/>
            <a:r>
              <a:rPr lang="he-IL" sz="3600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  <a:cs typeface="הלל" pitchFamily="50" charset="-79"/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רבייה מינית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sexual reproduction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סחיפה אקראית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random drift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76200" y="150803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66594" y="6550223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>
                <a:latin typeface="Open Sans" panose="020B0606030504020204" pitchFamily="34" charset="0"/>
              </a:rPr>
              <a:t>abstrusegoose.com/339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</a:t>
            </a:r>
            <a:endParaRPr lang="he-IL" b="1" dirty="0">
              <a:cs typeface="טרשים" pitchFamily="50" charset="-79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7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6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 ע"י ברירה טבעית</a:t>
            </a:r>
            <a:endParaRPr lang="he-IL" dirty="0">
              <a:cs typeface="טרשים" pitchFamily="50" charset="-79"/>
            </a:endParaRP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>
                <a:cs typeface="טרשים" pitchFamily="50" charset="-79"/>
              </a:rPr>
              <a:t>כיצד נוצרת השונות הגנטית?</a:t>
            </a: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>
                <a:cs typeface="הלל" pitchFamily="50" charset="-79"/>
              </a:rPr>
              <a:t>"מוטציות הן המקור הבסיסי לשונות שעליה פועלת הברירה הטבעית" – לינץ', 2007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בעברית - </a:t>
            </a:r>
            <a:r>
              <a:rPr lang="he-IL" i="1" dirty="0" smtClean="0">
                <a:cs typeface="הלל" pitchFamily="50" charset="-79"/>
              </a:rPr>
              <a:t>תשנית</a:t>
            </a:r>
            <a:endParaRPr lang="he-IL" i="1" dirty="0">
              <a:cs typeface="הלל" pitchFamily="50" charset="-79"/>
            </a:endParaRPr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3113</TotalTime>
  <Words>998</Words>
  <Application>Microsoft Office PowerPoint</Application>
  <PresentationFormat>On-screen Show (4:3)</PresentationFormat>
  <Paragraphs>249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orange</vt:lpstr>
      <vt:lpstr>אבולוציה ומוטציה בעתות עקה</vt:lpstr>
      <vt:lpstr>מי אני?</vt:lpstr>
      <vt:lpstr>ביולוגיה ומתמטיקה</vt:lpstr>
      <vt:lpstr>גנטיקה של אוכלוסיות Population Genetics</vt:lpstr>
      <vt:lpstr>אבולוציה 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מוטציה: אנמיה חרמשית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בסביבה קבועה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112</cp:revision>
  <dcterms:created xsi:type="dcterms:W3CDTF">2006-08-16T00:00:00Z</dcterms:created>
  <dcterms:modified xsi:type="dcterms:W3CDTF">2016-07-06T19:03:40Z</dcterms:modified>
</cp:coreProperties>
</file>